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21D94C8-EFCC-49F6-BC5F-B91378172900}" type="datetimeFigureOut">
              <a:rPr lang="en-US" smtClean="0"/>
              <a:t>10/2/2012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6672651-E0B7-446B-AE1A-5B1750B51AA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1D94C8-EFCC-49F6-BC5F-B91378172900}"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72651-E0B7-446B-AE1A-5B1750B51AA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1D94C8-EFCC-49F6-BC5F-B91378172900}"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72651-E0B7-446B-AE1A-5B1750B51AA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21D94C8-EFCC-49F6-BC5F-B91378172900}" type="datetimeFigureOut">
              <a:rPr lang="en-US" smtClean="0"/>
              <a:t>10/2/2012</a:t>
            </a:fld>
            <a:endParaRPr lang="en-US"/>
          </a:p>
        </p:txBody>
      </p:sp>
      <p:sp>
        <p:nvSpPr>
          <p:cNvPr id="9" name="Slide Number Placeholder 8"/>
          <p:cNvSpPr>
            <a:spLocks noGrp="1"/>
          </p:cNvSpPr>
          <p:nvPr>
            <p:ph type="sldNum" sz="quarter" idx="15"/>
          </p:nvPr>
        </p:nvSpPr>
        <p:spPr/>
        <p:txBody>
          <a:bodyPr rtlCol="0"/>
          <a:lstStyle/>
          <a:p>
            <a:fld id="{76672651-E0B7-446B-AE1A-5B1750B51AAE}"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21D94C8-EFCC-49F6-BC5F-B91378172900}" type="datetimeFigureOut">
              <a:rPr lang="en-US" smtClean="0"/>
              <a:t>10/2/2012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6672651-E0B7-446B-AE1A-5B1750B51AA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21D94C8-EFCC-49F6-BC5F-B91378172900}"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72651-E0B7-446B-AE1A-5B1750B51AAE}"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21D94C8-EFCC-49F6-BC5F-B91378172900}" type="datetimeFigureOut">
              <a:rPr lang="en-US" smtClean="0"/>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672651-E0B7-446B-AE1A-5B1750B51AAE}"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21D94C8-EFCC-49F6-BC5F-B91378172900}" type="datetimeFigureOut">
              <a:rPr lang="en-US" smtClean="0"/>
              <a:t>10/2/2012</a:t>
            </a:fld>
            <a:endParaRPr lang="en-US"/>
          </a:p>
        </p:txBody>
      </p:sp>
      <p:sp>
        <p:nvSpPr>
          <p:cNvPr id="7" name="Slide Number Placeholder 6"/>
          <p:cNvSpPr>
            <a:spLocks noGrp="1"/>
          </p:cNvSpPr>
          <p:nvPr>
            <p:ph type="sldNum" sz="quarter" idx="11"/>
          </p:nvPr>
        </p:nvSpPr>
        <p:spPr/>
        <p:txBody>
          <a:bodyPr rtlCol="0"/>
          <a:lstStyle/>
          <a:p>
            <a:fld id="{76672651-E0B7-446B-AE1A-5B1750B51AAE}"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1D94C8-EFCC-49F6-BC5F-B91378172900}" type="datetimeFigureOut">
              <a:rPr lang="en-US" smtClean="0"/>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672651-E0B7-446B-AE1A-5B1750B51AA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21D94C8-EFCC-49F6-BC5F-B91378172900}" type="datetimeFigureOut">
              <a:rPr lang="en-US" smtClean="0"/>
              <a:t>10/2/2012</a:t>
            </a:fld>
            <a:endParaRPr lang="en-US"/>
          </a:p>
        </p:txBody>
      </p:sp>
      <p:sp>
        <p:nvSpPr>
          <p:cNvPr id="22" name="Slide Number Placeholder 21"/>
          <p:cNvSpPr>
            <a:spLocks noGrp="1"/>
          </p:cNvSpPr>
          <p:nvPr>
            <p:ph type="sldNum" sz="quarter" idx="15"/>
          </p:nvPr>
        </p:nvSpPr>
        <p:spPr/>
        <p:txBody>
          <a:bodyPr rtlCol="0"/>
          <a:lstStyle/>
          <a:p>
            <a:fld id="{76672651-E0B7-446B-AE1A-5B1750B51AAE}"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21D94C8-EFCC-49F6-BC5F-B91378172900}" type="datetimeFigureOut">
              <a:rPr lang="en-US" smtClean="0"/>
              <a:t>10/2/2012</a:t>
            </a:fld>
            <a:endParaRPr lang="en-US"/>
          </a:p>
        </p:txBody>
      </p:sp>
      <p:sp>
        <p:nvSpPr>
          <p:cNvPr id="18" name="Slide Number Placeholder 17"/>
          <p:cNvSpPr>
            <a:spLocks noGrp="1"/>
          </p:cNvSpPr>
          <p:nvPr>
            <p:ph type="sldNum" sz="quarter" idx="11"/>
          </p:nvPr>
        </p:nvSpPr>
        <p:spPr/>
        <p:txBody>
          <a:bodyPr rtlCol="0"/>
          <a:lstStyle/>
          <a:p>
            <a:fld id="{76672651-E0B7-446B-AE1A-5B1750B51AAE}"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21D94C8-EFCC-49F6-BC5F-B91378172900}" type="datetimeFigureOut">
              <a:rPr lang="en-US" smtClean="0"/>
              <a:t>10/2/2012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6672651-E0B7-446B-AE1A-5B1750B51AA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http://arthistory.about.com/cs/namesmm/p/manet.htm" TargetMode="External"/><Relationship Id="rId3" Type="http://schemas.openxmlformats.org/officeDocument/2006/relationships/hyperlink" Target="http://arthistory.about.com/cs/namescc/p/cassatt.htm" TargetMode="External"/><Relationship Id="rId7" Type="http://schemas.openxmlformats.org/officeDocument/2006/relationships/hyperlink" Target="http://arthistory.about.com/cs/namesgg/p/gauguin.htm" TargetMode="External"/><Relationship Id="rId2" Type="http://schemas.openxmlformats.org/officeDocument/2006/relationships/hyperlink" Target="http://arthistory.about.com/od/namesbb/a/boudin-eugene.htm" TargetMode="External"/><Relationship Id="rId1" Type="http://schemas.openxmlformats.org/officeDocument/2006/relationships/slideLayout" Target="../slideLayouts/slideLayout2.xml"/><Relationship Id="rId6" Type="http://schemas.openxmlformats.org/officeDocument/2006/relationships/hyperlink" Target="http://arthistory.about.com/cs/namesdd/p/degas.htm" TargetMode="External"/><Relationship Id="rId11" Type="http://schemas.openxmlformats.org/officeDocument/2006/relationships/hyperlink" Target="http://arthistory.about.com/od/namespp/a/pissarro_camille.htm" TargetMode="External"/><Relationship Id="rId5" Type="http://schemas.openxmlformats.org/officeDocument/2006/relationships/hyperlink" Target="http://arthistory.about.com/cs/namescc/p/cezanne.htm" TargetMode="External"/><Relationship Id="rId10" Type="http://schemas.openxmlformats.org/officeDocument/2006/relationships/hyperlink" Target="http://arthistory.about.com/od/namesmm/a/morisot-berthe.htm" TargetMode="External"/><Relationship Id="rId4" Type="http://schemas.openxmlformats.org/officeDocument/2006/relationships/hyperlink" Target="http://arthistory.about.com/od/namescc/p/caillebotte.htm" TargetMode="External"/><Relationship Id="rId9" Type="http://schemas.openxmlformats.org/officeDocument/2006/relationships/hyperlink" Target="http://arthistory.about.com/cs/namesmm/p/monet.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286000"/>
            <a:ext cx="6172200" cy="990600"/>
          </a:xfrm>
        </p:spPr>
        <p:txBody>
          <a:bodyPr/>
          <a:lstStyle/>
          <a:p>
            <a:pPr marL="182880" indent="0">
              <a:buNone/>
            </a:pPr>
            <a:r>
              <a:rPr lang="en-US" dirty="0" smtClean="0"/>
              <a:t>What Impressionism Is!</a:t>
            </a:r>
            <a:endParaRPr lang="en-US" dirty="0"/>
          </a:p>
        </p:txBody>
      </p:sp>
      <p:sp>
        <p:nvSpPr>
          <p:cNvPr id="3" name="Subtitle 2"/>
          <p:cNvSpPr>
            <a:spLocks noGrp="1"/>
          </p:cNvSpPr>
          <p:nvPr>
            <p:ph type="subTitle" idx="1"/>
          </p:nvPr>
        </p:nvSpPr>
        <p:spPr/>
        <p:txBody>
          <a:bodyPr/>
          <a:lstStyle/>
          <a:p>
            <a:r>
              <a:rPr lang="en-US" dirty="0" smtClean="0"/>
              <a:t>By: </a:t>
            </a:r>
            <a:r>
              <a:rPr lang="en-US" dirty="0"/>
              <a:t>R</a:t>
            </a:r>
            <a:r>
              <a:rPr lang="en-US" dirty="0" smtClean="0"/>
              <a:t>ebecca Janssen</a:t>
            </a:r>
            <a:endParaRPr lang="en-US" dirty="0"/>
          </a:p>
        </p:txBody>
      </p:sp>
    </p:spTree>
    <p:extLst>
      <p:ext uri="{BB962C8B-B14F-4D97-AF65-F5344CB8AC3E}">
        <p14:creationId xmlns:p14="http://schemas.microsoft.com/office/powerpoint/2010/main" val="3580810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word impressionism is  defined as:</a:t>
            </a:r>
            <a:endParaRPr lang="en-US" dirty="0"/>
          </a:p>
        </p:txBody>
      </p:sp>
      <p:sp>
        <p:nvSpPr>
          <p:cNvPr id="3" name="Content Placeholder 2"/>
          <p:cNvSpPr>
            <a:spLocks noGrp="1"/>
          </p:cNvSpPr>
          <p:nvPr>
            <p:ph sz="quarter" idx="1"/>
          </p:nvPr>
        </p:nvSpPr>
        <p:spPr/>
        <p:txBody>
          <a:bodyPr>
            <a:normAutofit lnSpcReduction="10000"/>
          </a:bodyPr>
          <a:lstStyle/>
          <a:p>
            <a:r>
              <a:rPr lang="en-US" sz="2000" b="1" u="sng" dirty="0" smtClean="0"/>
              <a:t>At the free dictionary. com:</a:t>
            </a:r>
          </a:p>
          <a:p>
            <a:pPr marL="0" indent="0">
              <a:buNone/>
            </a:pPr>
            <a:r>
              <a:rPr lang="en-US" sz="2000" b="1" dirty="0" smtClean="0"/>
              <a:t>  1</a:t>
            </a:r>
            <a:r>
              <a:rPr lang="en-US" sz="2000" b="1" dirty="0"/>
              <a:t>. </a:t>
            </a:r>
            <a:r>
              <a:rPr lang="en-US" sz="2000" dirty="0"/>
              <a:t>often </a:t>
            </a:r>
            <a:r>
              <a:rPr lang="en-US" sz="2000" b="1" dirty="0"/>
              <a:t>Impressionism</a:t>
            </a:r>
            <a:r>
              <a:rPr lang="en-US" sz="2000" dirty="0"/>
              <a:t> A theory or style of painting </a:t>
            </a:r>
            <a:r>
              <a:rPr lang="en-US" sz="2000" dirty="0" smtClean="0"/>
              <a:t>      originating </a:t>
            </a:r>
            <a:r>
              <a:rPr lang="en-US" sz="2000" dirty="0"/>
              <a:t>and developed in France during the 1870s, </a:t>
            </a:r>
            <a:r>
              <a:rPr lang="en-US" sz="2000" dirty="0" smtClean="0"/>
              <a:t> characterized </a:t>
            </a:r>
            <a:r>
              <a:rPr lang="en-US" sz="2000" dirty="0"/>
              <a:t>by concentration on the immediate visual impression produced by a scene and by the use of unmixed primary colors and small strokes to simulate actual reflected light</a:t>
            </a:r>
            <a:r>
              <a:rPr lang="en-US" sz="2000" dirty="0" smtClean="0"/>
              <a:t>.</a:t>
            </a:r>
          </a:p>
          <a:p>
            <a:r>
              <a:rPr lang="en-US" sz="2000" b="1" u="sng" dirty="0" smtClean="0"/>
              <a:t>At dictionary. com: </a:t>
            </a:r>
          </a:p>
          <a:p>
            <a:pPr marL="0" indent="0">
              <a:buNone/>
            </a:pPr>
            <a:r>
              <a:rPr lang="en-US" sz="2000" dirty="0" smtClean="0"/>
              <a:t>  a </a:t>
            </a:r>
            <a:r>
              <a:rPr lang="en-US" sz="2000" dirty="0"/>
              <a:t>style of painting developed in the last third of the 19th century, characterized chiefly by short brush strokes of bright colors in immediate juxtaposition to represent the effect of light on objects. </a:t>
            </a:r>
            <a:endParaRPr lang="en-US" sz="2000" dirty="0" smtClean="0"/>
          </a:p>
          <a:p>
            <a:r>
              <a:rPr lang="en-US" sz="2000" u="sng" dirty="0" smtClean="0"/>
              <a:t>I think it is a style that artists use to try to represent it as a picture not so much as a painting and to bring out the lighting and texture.</a:t>
            </a:r>
            <a:endParaRPr lang="en-US" sz="2000" u="sng" dirty="0"/>
          </a:p>
          <a:p>
            <a:endParaRPr lang="en-US" sz="2000" dirty="0" smtClean="0"/>
          </a:p>
          <a:p>
            <a:endParaRPr lang="en-US" dirty="0"/>
          </a:p>
        </p:txBody>
      </p:sp>
    </p:spTree>
    <p:extLst>
      <p:ext uri="{BB962C8B-B14F-4D97-AF65-F5344CB8AC3E}">
        <p14:creationId xmlns:p14="http://schemas.microsoft.com/office/powerpoint/2010/main" val="200811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examples:</a:t>
            </a:r>
            <a:endParaRPr lang="en-US" dirty="0"/>
          </a:p>
        </p:txBody>
      </p:sp>
      <p:sp>
        <p:nvSpPr>
          <p:cNvPr id="4" name="Content Placeholder 3"/>
          <p:cNvSpPr>
            <a:spLocks noGrp="1"/>
          </p:cNvSpPr>
          <p:nvPr>
            <p:ph sz="quarter" idx="1"/>
          </p:nvPr>
        </p:nvSpPr>
        <p:spPr/>
        <p:txBody>
          <a:bodyPr/>
          <a:lstStyle/>
          <a:p>
            <a:r>
              <a:rPr lang="en-US" dirty="0" smtClean="0"/>
              <a:t>Notice this painting is used with small brush strokes.</a:t>
            </a:r>
            <a:endParaRPr lang="en-US" dirty="0"/>
          </a:p>
        </p:txBody>
      </p:sp>
      <p:sp>
        <p:nvSpPr>
          <p:cNvPr id="5" name="Content Placeholder 4"/>
          <p:cNvSpPr>
            <a:spLocks noGrp="1"/>
          </p:cNvSpPr>
          <p:nvPr>
            <p:ph sz="quarter" idx="2"/>
          </p:nvPr>
        </p:nvSpPr>
        <p:spPr/>
        <p:txBody>
          <a:bodyPr/>
          <a:lstStyle/>
          <a:p>
            <a:r>
              <a:rPr lang="en-US" dirty="0" smtClean="0"/>
              <a:t> This is used with the same style.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819400"/>
            <a:ext cx="3892798"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199" y="2819400"/>
            <a:ext cx="3743325"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551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Some </a:t>
            </a:r>
            <a:r>
              <a:rPr lang="en-US" dirty="0" smtClean="0"/>
              <a:t>French </a:t>
            </a:r>
            <a:r>
              <a:rPr lang="en-US" dirty="0" smtClean="0"/>
              <a:t>artists are:</a:t>
            </a:r>
            <a:endParaRPr lang="en-US" dirty="0"/>
          </a:p>
        </p:txBody>
      </p:sp>
      <p:sp>
        <p:nvSpPr>
          <p:cNvPr id="6" name="Content Placeholder 5"/>
          <p:cNvSpPr>
            <a:spLocks noGrp="1"/>
          </p:cNvSpPr>
          <p:nvPr>
            <p:ph sz="quarter" idx="1"/>
          </p:nvPr>
        </p:nvSpPr>
        <p:spPr/>
        <p:txBody>
          <a:bodyPr>
            <a:noAutofit/>
          </a:bodyPr>
          <a:lstStyle/>
          <a:p>
            <a:r>
              <a:rPr lang="en-US" sz="1600" dirty="0" err="1">
                <a:solidFill>
                  <a:schemeClr val="tx1">
                    <a:lumMod val="95000"/>
                    <a:lumOff val="5000"/>
                  </a:schemeClr>
                </a:solidFill>
              </a:rPr>
              <a:t>Frédéric</a:t>
            </a:r>
            <a:r>
              <a:rPr lang="en-US" sz="1600" dirty="0">
                <a:solidFill>
                  <a:schemeClr val="tx1">
                    <a:lumMod val="95000"/>
                    <a:lumOff val="5000"/>
                  </a:schemeClr>
                </a:solidFill>
              </a:rPr>
              <a:t> </a:t>
            </a:r>
            <a:r>
              <a:rPr lang="en-US" sz="1600" dirty="0" err="1">
                <a:solidFill>
                  <a:schemeClr val="tx1">
                    <a:lumMod val="95000"/>
                    <a:lumOff val="5000"/>
                  </a:schemeClr>
                </a:solidFill>
              </a:rPr>
              <a:t>Bazille</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err="1">
                <a:solidFill>
                  <a:schemeClr val="tx1">
                    <a:lumMod val="95000"/>
                    <a:lumOff val="5000"/>
                  </a:schemeClr>
                </a:solidFill>
                <a:hlinkClick r:id="rId2"/>
              </a:rPr>
              <a:t>Eugène</a:t>
            </a:r>
            <a:r>
              <a:rPr lang="en-US" sz="1600" dirty="0">
                <a:solidFill>
                  <a:schemeClr val="tx1">
                    <a:lumMod val="95000"/>
                    <a:lumOff val="5000"/>
                  </a:schemeClr>
                </a:solidFill>
                <a:hlinkClick r:id="rId2"/>
              </a:rPr>
              <a:t> </a:t>
            </a:r>
            <a:r>
              <a:rPr lang="en-US" sz="1600" dirty="0" err="1">
                <a:solidFill>
                  <a:schemeClr val="tx1">
                    <a:lumMod val="95000"/>
                    <a:lumOff val="5000"/>
                  </a:schemeClr>
                </a:solidFill>
                <a:hlinkClick r:id="rId2"/>
              </a:rPr>
              <a:t>Boudin</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rPr>
              <a:t>Félix </a:t>
            </a:r>
            <a:r>
              <a:rPr lang="en-US" sz="1600" dirty="0" err="1">
                <a:solidFill>
                  <a:schemeClr val="tx1">
                    <a:lumMod val="95000"/>
                    <a:lumOff val="5000"/>
                  </a:schemeClr>
                </a:solidFill>
              </a:rPr>
              <a:t>Bracquemond</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rPr>
              <a:t>Marie </a:t>
            </a:r>
            <a:r>
              <a:rPr lang="en-US" sz="1600" dirty="0" err="1">
                <a:solidFill>
                  <a:schemeClr val="tx1">
                    <a:lumMod val="95000"/>
                    <a:lumOff val="5000"/>
                  </a:schemeClr>
                </a:solidFill>
              </a:rPr>
              <a:t>Bracquemond</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hlinkClick r:id="rId3"/>
              </a:rPr>
              <a:t>Mary Cassatt</a:t>
            </a:r>
            <a:r>
              <a:rPr lang="en-US" sz="1600" dirty="0">
                <a:solidFill>
                  <a:schemeClr val="tx1">
                    <a:lumMod val="95000"/>
                    <a:lumOff val="5000"/>
                  </a:schemeClr>
                </a:solidFill>
              </a:rPr>
              <a:t/>
            </a:r>
            <a:br>
              <a:rPr lang="en-US" sz="1600" dirty="0">
                <a:solidFill>
                  <a:schemeClr val="tx1">
                    <a:lumMod val="95000"/>
                    <a:lumOff val="5000"/>
                  </a:schemeClr>
                </a:solidFill>
              </a:rPr>
            </a:br>
            <a:r>
              <a:rPr lang="en-US" sz="2000" dirty="0" err="1">
                <a:solidFill>
                  <a:schemeClr val="tx1">
                    <a:lumMod val="95000"/>
                    <a:lumOff val="5000"/>
                  </a:schemeClr>
                </a:solidFill>
                <a:hlinkClick r:id="rId4"/>
              </a:rPr>
              <a:t>Gustave</a:t>
            </a:r>
            <a:r>
              <a:rPr lang="en-US" sz="2000" dirty="0">
                <a:solidFill>
                  <a:schemeClr val="tx1">
                    <a:lumMod val="95000"/>
                    <a:lumOff val="5000"/>
                  </a:schemeClr>
                </a:solidFill>
                <a:hlinkClick r:id="rId4"/>
              </a:rPr>
              <a:t> </a:t>
            </a:r>
            <a:r>
              <a:rPr lang="en-US" sz="2000" dirty="0" err="1">
                <a:solidFill>
                  <a:schemeClr val="tx1">
                    <a:lumMod val="95000"/>
                    <a:lumOff val="5000"/>
                  </a:schemeClr>
                </a:solidFill>
                <a:hlinkClick r:id="rId4"/>
              </a:rPr>
              <a:t>Caillebotte</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hlinkClick r:id="rId5"/>
              </a:rPr>
              <a:t>Paul Cézanne</a:t>
            </a:r>
            <a:r>
              <a:rPr lang="en-US" sz="1600" b="1" dirty="0">
                <a:solidFill>
                  <a:schemeClr val="tx1">
                    <a:lumMod val="95000"/>
                    <a:lumOff val="5000"/>
                  </a:schemeClr>
                </a:solidFill>
              </a:rPr>
              <a:t>*</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err="1">
                <a:solidFill>
                  <a:schemeClr val="tx1">
                    <a:lumMod val="95000"/>
                    <a:lumOff val="5000"/>
                  </a:schemeClr>
                </a:solidFill>
              </a:rPr>
              <a:t>Gustave</a:t>
            </a:r>
            <a:r>
              <a:rPr lang="en-US" sz="1600" dirty="0">
                <a:solidFill>
                  <a:schemeClr val="tx1">
                    <a:lumMod val="95000"/>
                    <a:lumOff val="5000"/>
                  </a:schemeClr>
                </a:solidFill>
              </a:rPr>
              <a:t> Colin</a:t>
            </a:r>
            <a:br>
              <a:rPr lang="en-US" sz="1600" dirty="0">
                <a:solidFill>
                  <a:schemeClr val="tx1">
                    <a:lumMod val="95000"/>
                    <a:lumOff val="5000"/>
                  </a:schemeClr>
                </a:solidFill>
              </a:rPr>
            </a:br>
            <a:r>
              <a:rPr lang="en-US" sz="1600" dirty="0">
                <a:solidFill>
                  <a:schemeClr val="tx1">
                    <a:lumMod val="95000"/>
                    <a:lumOff val="5000"/>
                  </a:schemeClr>
                </a:solidFill>
                <a:hlinkClick r:id="rId6"/>
              </a:rPr>
              <a:t>Edgar Degas</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rPr>
              <a:t>Jean-Louis </a:t>
            </a:r>
            <a:r>
              <a:rPr lang="en-US" sz="1600" dirty="0" err="1">
                <a:solidFill>
                  <a:schemeClr val="tx1">
                    <a:lumMod val="95000"/>
                    <a:lumOff val="5000"/>
                  </a:schemeClr>
                </a:solidFill>
              </a:rPr>
              <a:t>Forain</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hlinkClick r:id="rId7"/>
              </a:rPr>
              <a:t>Paul Gauguin</a:t>
            </a:r>
            <a:r>
              <a:rPr lang="en-US" sz="1600" b="1" dirty="0">
                <a:solidFill>
                  <a:schemeClr val="tx1">
                    <a:lumMod val="95000"/>
                    <a:lumOff val="5000"/>
                  </a:schemeClr>
                </a:solidFill>
              </a:rPr>
              <a:t>*</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rPr>
              <a:t>Eva </a:t>
            </a:r>
            <a:r>
              <a:rPr lang="en-US" sz="1600" dirty="0" err="1">
                <a:solidFill>
                  <a:schemeClr val="tx1">
                    <a:lumMod val="95000"/>
                    <a:lumOff val="5000"/>
                  </a:schemeClr>
                </a:solidFill>
              </a:rPr>
              <a:t>Gonzalès</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rPr>
              <a:t>Armand </a:t>
            </a:r>
            <a:r>
              <a:rPr lang="en-US" sz="1600" dirty="0" err="1">
                <a:solidFill>
                  <a:schemeClr val="tx1">
                    <a:lumMod val="95000"/>
                    <a:lumOff val="5000"/>
                  </a:schemeClr>
                </a:solidFill>
              </a:rPr>
              <a:t>Guillaumin</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err="1">
                <a:solidFill>
                  <a:schemeClr val="tx1">
                    <a:lumMod val="95000"/>
                    <a:lumOff val="5000"/>
                  </a:schemeClr>
                </a:solidFill>
              </a:rPr>
              <a:t>Stanislas</a:t>
            </a:r>
            <a:r>
              <a:rPr lang="en-US" sz="1600" dirty="0">
                <a:solidFill>
                  <a:schemeClr val="tx1">
                    <a:lumMod val="95000"/>
                    <a:lumOff val="5000"/>
                  </a:schemeClr>
                </a:solidFill>
              </a:rPr>
              <a:t> </a:t>
            </a:r>
            <a:r>
              <a:rPr lang="en-US" sz="1600" dirty="0" err="1">
                <a:solidFill>
                  <a:schemeClr val="tx1">
                    <a:lumMod val="95000"/>
                    <a:lumOff val="5000"/>
                  </a:schemeClr>
                </a:solidFill>
              </a:rPr>
              <a:t>Lépine</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err="1">
                <a:solidFill>
                  <a:schemeClr val="tx1">
                    <a:lumMod val="95000"/>
                    <a:lumOff val="5000"/>
                  </a:schemeClr>
                </a:solidFill>
                <a:hlinkClick r:id="rId8"/>
              </a:rPr>
              <a:t>Edouard</a:t>
            </a:r>
            <a:r>
              <a:rPr lang="en-US" sz="1600" dirty="0">
                <a:solidFill>
                  <a:schemeClr val="tx1">
                    <a:lumMod val="95000"/>
                    <a:lumOff val="5000"/>
                  </a:schemeClr>
                </a:solidFill>
                <a:hlinkClick r:id="rId8"/>
              </a:rPr>
              <a:t> </a:t>
            </a:r>
            <a:r>
              <a:rPr lang="en-US" sz="1600" dirty="0" err="1">
                <a:solidFill>
                  <a:schemeClr val="tx1">
                    <a:lumMod val="95000"/>
                    <a:lumOff val="5000"/>
                  </a:schemeClr>
                </a:solidFill>
                <a:hlinkClick r:id="rId8"/>
              </a:rPr>
              <a:t>Manet</a:t>
            </a:r>
            <a:r>
              <a:rPr lang="en-US" sz="1600" b="1" dirty="0">
                <a:solidFill>
                  <a:schemeClr val="tx1">
                    <a:lumMod val="95000"/>
                    <a:lumOff val="5000"/>
                  </a:schemeClr>
                </a:solidFill>
              </a:rPr>
              <a:t>**</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hlinkClick r:id="rId9"/>
              </a:rPr>
              <a:t>Claude Monet</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err="1">
                <a:solidFill>
                  <a:schemeClr val="tx1">
                    <a:lumMod val="95000"/>
                    <a:lumOff val="5000"/>
                  </a:schemeClr>
                </a:solidFill>
                <a:hlinkClick r:id="rId10"/>
              </a:rPr>
              <a:t>Berthe</a:t>
            </a:r>
            <a:r>
              <a:rPr lang="en-US" sz="1600" dirty="0">
                <a:solidFill>
                  <a:schemeClr val="tx1">
                    <a:lumMod val="95000"/>
                    <a:lumOff val="5000"/>
                  </a:schemeClr>
                </a:solidFill>
                <a:hlinkClick r:id="rId10"/>
              </a:rPr>
              <a:t> Morisot</a:t>
            </a: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hlinkClick r:id="rId11"/>
              </a:rPr>
              <a:t>Camille </a:t>
            </a:r>
            <a:r>
              <a:rPr lang="en-US" sz="1600" dirty="0" smtClean="0">
                <a:solidFill>
                  <a:schemeClr val="tx1">
                    <a:lumMod val="95000"/>
                    <a:lumOff val="5000"/>
                  </a:schemeClr>
                </a:solidFill>
                <a:hlinkClick r:id="rId11"/>
              </a:rPr>
              <a:t>Pissarro</a:t>
            </a:r>
            <a:r>
              <a:rPr lang="en-US" sz="1600" dirty="0" smtClean="0">
                <a:solidFill>
                  <a:schemeClr val="tx1">
                    <a:lumMod val="95000"/>
                    <a:lumOff val="5000"/>
                  </a:schemeClr>
                </a:solidFill>
              </a:rPr>
              <a:t> </a:t>
            </a:r>
            <a:endParaRPr lang="en-US" sz="1600" dirty="0">
              <a:solidFill>
                <a:schemeClr val="tx1">
                  <a:lumMod val="95000"/>
                  <a:lumOff val="5000"/>
                </a:schemeClr>
              </a:solidFill>
            </a:endParaRPr>
          </a:p>
        </p:txBody>
      </p:sp>
    </p:spTree>
    <p:extLst>
      <p:ext uri="{BB962C8B-B14F-4D97-AF65-F5344CB8AC3E}">
        <p14:creationId xmlns:p14="http://schemas.microsoft.com/office/powerpoint/2010/main" val="1099720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impacts America</a:t>
            </a:r>
            <a:endParaRPr lang="en-US" dirty="0"/>
          </a:p>
        </p:txBody>
      </p:sp>
      <p:sp>
        <p:nvSpPr>
          <p:cNvPr id="3" name="Content Placeholder 2"/>
          <p:cNvSpPr>
            <a:spLocks noGrp="1"/>
          </p:cNvSpPr>
          <p:nvPr>
            <p:ph sz="quarter" idx="1"/>
          </p:nvPr>
        </p:nvSpPr>
        <p:spPr/>
        <p:txBody>
          <a:bodyPr/>
          <a:lstStyle/>
          <a:p>
            <a:r>
              <a:rPr lang="en-US" dirty="0" smtClean="0"/>
              <a:t>It impacts everyone as a element </a:t>
            </a:r>
            <a:r>
              <a:rPr lang="en-US" dirty="0"/>
              <a:t>of human perception and </a:t>
            </a:r>
            <a:r>
              <a:rPr lang="en-US" dirty="0" smtClean="0"/>
              <a:t>experience. How it impacts us from France is almost always fascinating also it effects everyone differently. This happens due to your opinion and how you view things.</a:t>
            </a:r>
            <a:endParaRPr lang="en-US" dirty="0"/>
          </a:p>
        </p:txBody>
      </p:sp>
    </p:spTree>
    <p:extLst>
      <p:ext uri="{BB962C8B-B14F-4D97-AF65-F5344CB8AC3E}">
        <p14:creationId xmlns:p14="http://schemas.microsoft.com/office/powerpoint/2010/main" val="136808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35</TotalTime>
  <Words>217</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What Impressionism Is!</vt:lpstr>
      <vt:lpstr>The word impressionism is  defined as:</vt:lpstr>
      <vt:lpstr>Some examples:</vt:lpstr>
      <vt:lpstr>Some French artists are:</vt:lpstr>
      <vt:lpstr>How it impacts America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Impressionism Is!</dc:title>
  <dc:creator>PNHS Student</dc:creator>
  <cp:lastModifiedBy>PNHS Student</cp:lastModifiedBy>
  <cp:revision>5</cp:revision>
  <dcterms:created xsi:type="dcterms:W3CDTF">2012-10-01T16:39:28Z</dcterms:created>
  <dcterms:modified xsi:type="dcterms:W3CDTF">2012-10-02T16:48:56Z</dcterms:modified>
</cp:coreProperties>
</file>